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96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1239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8ba80cb000ac8e57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a83e65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MasterShapeName"/>
              <p:cNvSpPr/>
              <p:nvPr/>
            </p:nvSpPr>
            <p:spPr>
              <a:xfrm>
                <a:off x="0" y="1042416"/>
                <a:ext cx="12188952" cy="466344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ctr"/>
              <a:lstStyle/>
              <a:p>
                <a:pPr algn="ctr"/>
                <a:r>
                  <a:rPr lang="en-US" sz="2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上分点1 等比数列前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</m:oMath>
                </a14:m>
                <a:r>
                  <a:rPr lang="en-US" sz="2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项和中基本量的计算</a:t>
                </a:r>
                <a:endParaRPr lang="en-US" sz="2400" dirty="0"/>
              </a:p>
            </p:txBody>
          </p:sp>
        </mc:Choice>
        <mc:Fallback>
          <p:sp>
            <p:nvSpPr>
              <p:cNvPr id="5" name="MasterShapeName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042416"/>
                <a:ext cx="12188952" cy="466344"/>
              </a:xfrm>
              <a:prstGeom prst="rect">
                <a:avLst/>
              </a:prstGeom>
              <a:blipFill>
                <a:blip r:embed="rId4"/>
                <a:stretch>
                  <a:fillRect t="-10390" b="-272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a84897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MasterShapeName"/>
              <p:cNvSpPr/>
              <p:nvPr/>
            </p:nvSpPr>
            <p:spPr>
              <a:xfrm>
                <a:off x="0" y="1042416"/>
                <a:ext cx="12188952" cy="466344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ctr"/>
              <a:lstStyle/>
              <a:p>
                <a:pPr algn="ctr"/>
                <a:r>
                  <a:rPr lang="en-US" sz="2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上分点2 等比数列前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</m:oMath>
                </a14:m>
                <a:r>
                  <a:rPr lang="en-US" sz="2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项和的性质</a:t>
                </a:r>
                <a:endParaRPr lang="en-US" sz="2400" dirty="0"/>
              </a:p>
            </p:txBody>
          </p:sp>
        </mc:Choice>
        <mc:Fallback>
          <p:sp>
            <p:nvSpPr>
              <p:cNvPr id="5" name="MasterShapeName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042416"/>
                <a:ext cx="12188952" cy="466344"/>
              </a:xfrm>
              <a:prstGeom prst="rect">
                <a:avLst/>
              </a:prstGeom>
              <a:blipFill>
                <a:blip r:embed="rId4"/>
                <a:stretch>
                  <a:fillRect t="-10390" b="-272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AS.18_1#1a0b1101d?vop=1&amp;pid=ea83e6511&amp;color=0,0,0&amp;bt=1&amp;bbb=1&amp;hb=1"/>
              <p:cNvSpPr/>
              <p:nvPr/>
            </p:nvSpPr>
            <p:spPr>
              <a:xfrm>
                <a:off x="832104" y="1508760"/>
                <a:ext cx="10533888" cy="3859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=81(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①，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=81②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，由②得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，代入①可得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+81=0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是递增数列，则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1−81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81=1×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是递减数列，则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1=81×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，此数列的项数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等于5．故选B．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7_AS.18_1#1a0b1101d?vop=1&amp;pid=ea83e651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859530"/>
              </a:xfrm>
              <a:prstGeom prst="rect">
                <a:avLst/>
              </a:prstGeom>
              <a:blipFill>
                <a:blip r:embed="rId3"/>
                <a:stretch>
                  <a:fillRect l="-1389" r="-1331" b="-34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EX.19_1#1a0b1101d?vop=1&amp;pid=ea83e6511&amp;color=0,0,0&amp;bt=1&amp;bbb=1&amp;hb=1"/>
              <p:cNvSpPr/>
              <p:nvPr/>
            </p:nvSpPr>
            <p:spPr>
              <a:xfrm>
                <a:off x="832104" y="150876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是等比数列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=81(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≥3)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=82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5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是方程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−82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+81=0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的两根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=81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=81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=81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两种情况</a:t>
                </a:r>
                <a:r>
                  <a:rPr lang="en-US" altLang="zh-CN" sz="1800" b="0" i="0" spc="-5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spc="-5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后续讨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spc="-5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论同解析</a:t>
                </a:r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pc="-50" dirty="0"/>
              </a:p>
            </p:txBody>
          </p:sp>
        </mc:Choice>
        <mc:Fallback>
          <p:sp>
            <p:nvSpPr>
              <p:cNvPr id="2" name="QC_7_EX.19_1#1a0b1101d?vop=1&amp;pid=ea83e651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579" b="-9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7_BD.20_1#4a0ba54c7?vop=1&amp;pid=ea83e6511&amp;color=0,0,0&amp;bt=1&amp;bbb=1&amp;hb=1"/>
              <p:cNvSpPr/>
              <p:nvPr/>
            </p:nvSpPr>
            <p:spPr>
              <a:xfrm>
                <a:off x="832104" y="1508760"/>
                <a:ext cx="10533888" cy="9489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是公比为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的无穷等比数列，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为其前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项和，满足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</a:t>
                </a:r>
                <a:endParaRPr lang="en-US" altLang="zh-CN" sz="1800" b="0" i="0" dirty="0">
                  <a:solidFill>
                    <a:srgbClr val="000000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70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7_BD.20_1#4a0ba54c7?vop=1&amp;pid=ea83e651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948944"/>
              </a:xfrm>
              <a:prstGeom prst="rect">
                <a:avLst/>
              </a:prstGeom>
              <a:blipFill>
                <a:blip r:embed="rId3"/>
                <a:stretch>
                  <a:fillRect l="-1389" b="-148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7_AN.21_1#4a0ba54c7.blank?vop=1&amp;pid=ea83e6511&amp;color=0,0,0&amp;vpa=7&amp;bbb=1&amp;rh=30.5"/>
              <p:cNvSpPr/>
              <p:nvPr/>
            </p:nvSpPr>
            <p:spPr>
              <a:xfrm>
                <a:off x="887666" y="2016949"/>
                <a:ext cx="1622425" cy="387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,0)∪(0,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7_AN.21_1#4a0ba54c7.blank?vop=1&amp;pid=ea83e6511&amp;color=0,0,0&amp;vpa=7&amp;bbb=1&amp;rh=30.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7666" y="2016949"/>
                <a:ext cx="1622425" cy="387350"/>
              </a:xfrm>
              <a:prstGeom prst="rect">
                <a:avLst/>
              </a:prstGeom>
              <a:blipFill>
                <a:blip r:embed="rId4"/>
                <a:stretch>
                  <a:fillRect l="-3383" r="-3008" b="-174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7_AS.22_1#4a0ba54c7?vop=1&amp;pid=ea83e6511&amp;color=0,0,0&amp;bbb=1&amp;hb=1">
                <a:extLst>
                  <a:ext uri="{FF2B5EF4-FFF2-40B4-BE49-F238E27FC236}">
                    <a16:creationId xmlns:a16="http://schemas.microsoft.com/office/drawing/2014/main" id="{8986BEE7-6D3B-D37F-A71F-F0AC1550F142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36147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的无穷等比数列，又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，易知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,无解，故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,0,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0&lt;1+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，无解；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0&lt;1+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0&lt;1+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0&lt;1+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，无解.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,0)∪(0,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7_AS.22_1#4a0ba54c7?vop=1&amp;pid=ea83e6511&amp;color=0,0,0&amp;bbb=1&amp;hb=1">
                <a:extLst>
                  <a:ext uri="{FF2B5EF4-FFF2-40B4-BE49-F238E27FC236}">
                    <a16:creationId xmlns:a16="http://schemas.microsoft.com/office/drawing/2014/main" id="{8986BEE7-6D3B-D37F-A71F-F0AC1550F14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14738"/>
              </a:xfrm>
              <a:prstGeom prst="rect">
                <a:avLst/>
              </a:prstGeom>
              <a:blipFill>
                <a:blip r:embed="rId2"/>
                <a:stretch>
                  <a:fillRect l="-1389" b="-23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78632983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23_1#e575b9947?vop=1&amp;pid=ca8489730&amp;color=0,0,0&amp;bt=1&amp;bbb=1"/>
              <p:cNvSpPr/>
              <p:nvPr/>
            </p:nvSpPr>
            <p:spPr>
              <a:xfrm>
                <a:off x="832104" y="1508760"/>
                <a:ext cx="10533888" cy="444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2025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2022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7_BD.23_1#e575b9947?vop=1&amp;pid=ca8489730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44500"/>
              </a:xfrm>
              <a:prstGeom prst="rect">
                <a:avLst/>
              </a:prstGeom>
              <a:blipFill>
                <a:blip r:embed="rId3"/>
                <a:stretch>
                  <a:fillRect l="-1389" t="-1389" b="-111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24_1#e575b9947.bracket?vop=1&amp;pid=ca8489730&amp;color=0,0,0&amp;vpa=8"/>
          <p:cNvSpPr/>
          <p:nvPr/>
        </p:nvSpPr>
        <p:spPr>
          <a:xfrm>
            <a:off x="7402481" y="1512062"/>
            <a:ext cx="331788" cy="3919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7_BD.23_2#e575b9947.choices?vop=1&amp;pid=ca8489730&amp;color=0,0,0&amp;bbb=1"/>
              <p:cNvSpPr/>
              <p:nvPr/>
            </p:nvSpPr>
            <p:spPr>
              <a:xfrm>
                <a:off x="832104" y="1955799"/>
                <a:ext cx="10533888" cy="39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2620772" algn="l"/>
                    <a:tab pos="5355844" algn="l"/>
                    <a:tab pos="81290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g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7_BD.23_2#e575b9947.choices?vop=1&amp;pid=ca8489730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55799"/>
                <a:ext cx="10533888" cy="391859"/>
              </a:xfrm>
              <a:prstGeom prst="rect">
                <a:avLst/>
              </a:prstGeom>
              <a:blipFill>
                <a:blip r:embed="rId4"/>
                <a:stretch>
                  <a:fillRect l="-1389" b="-359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EX.25_1#e575b9947?vop=1&amp;pid=ca8489730&amp;color=0,0,0&amp;bbb=1"/>
              <p:cNvSpPr/>
              <p:nvPr/>
            </p:nvSpPr>
            <p:spPr>
              <a:xfrm>
                <a:off x="832104" y="2356865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根据已知条件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可利用通法攻略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中的片段和性质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快速求得公比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7_EX.25_1#e575b9947?vop=1&amp;pid=ca8489730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56865"/>
                <a:ext cx="10533888" cy="360680"/>
              </a:xfrm>
              <a:prstGeom prst="rect">
                <a:avLst/>
              </a:prstGeom>
              <a:blipFill>
                <a:blip r:embed="rId5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7_AS.26_1#e575b9947?vop=1&amp;pid=ca8489730&amp;color=0,0,0&amp;bbb=1&amp;hb=1"/>
              <p:cNvSpPr/>
              <p:nvPr/>
            </p:nvSpPr>
            <p:spPr>
              <a:xfrm>
                <a:off x="832104" y="2721355"/>
                <a:ext cx="10533888" cy="863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，由题知，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,由等比数列前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项和的性质有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20=10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025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022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，故选A.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7_AS.26_1#e575b9947?vop=1&amp;pid=ca8489730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21355"/>
                <a:ext cx="10533888" cy="863600"/>
              </a:xfrm>
              <a:prstGeom prst="rect">
                <a:avLst/>
              </a:prstGeom>
              <a:blipFill>
                <a:blip r:embed="rId6"/>
                <a:stretch>
                  <a:fillRect l="-1389" b="-56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27_1#79a72f1cd?vop=1&amp;pid=ca8489730&amp;color=0,0,0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教材变式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已知正项等比数列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7_BD.27_1#79a72f1cd?vop=1&amp;pid=ca8489730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28_1#79a72f1cd.bracket?vop=1&amp;pid=ca8489730&amp;color=0,0,0&amp;vpa=9"/>
          <p:cNvSpPr/>
          <p:nvPr/>
        </p:nvSpPr>
        <p:spPr>
          <a:xfrm>
            <a:off x="8904192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7_BD.27_2#79a72f1cd.choices?vop=1&amp;pid=ca8489730&amp;color=0,0,0&amp;bbb=1"/>
              <p:cNvSpPr/>
              <p:nvPr/>
            </p:nvSpPr>
            <p:spPr>
              <a:xfrm>
                <a:off x="832104" y="1875790"/>
                <a:ext cx="10533888" cy="39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2636647" algn="l"/>
                    <a:tab pos="5501894" algn="l"/>
                    <a:tab pos="81131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144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78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162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240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7_BD.27_2#79a72f1cd.choices?vop=1&amp;pid=ca8489730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391859"/>
              </a:xfrm>
              <a:prstGeom prst="rect">
                <a:avLst/>
              </a:prstGeom>
              <a:blipFill>
                <a:blip r:embed="rId4"/>
                <a:stretch>
                  <a:fillRect l="-1389" b="-359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EX.29_1#79a72f1cd?vop=1&amp;pid=ca8489730&amp;color=0,0,0&amp;bbb=1"/>
              <p:cNvSpPr/>
              <p:nvPr/>
            </p:nvSpPr>
            <p:spPr>
              <a:xfrm>
                <a:off x="832104" y="2277809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根据通法攻略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中片段和性质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可快速求出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7_EX.29_1#79a72f1cd?vop=1&amp;pid=ca8489730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7809"/>
                <a:ext cx="10533888" cy="360680"/>
              </a:xfrm>
              <a:prstGeom prst="rect">
                <a:avLst/>
              </a:prstGeom>
              <a:blipFill>
                <a:blip r:embed="rId5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7_AS.30_1#79a72f1cd?vop=1&amp;pid=ca8489730&amp;color=0,0,0&amp;bbb=1&amp;hb=1"/>
              <p:cNvSpPr/>
              <p:nvPr/>
            </p:nvSpPr>
            <p:spPr>
              <a:xfrm>
                <a:off x="832104" y="2642299"/>
                <a:ext cx="10533888" cy="1778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的公比不是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,由等比数列前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项和的性质知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成等比数列，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15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78−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，整理可得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−432=0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（不符合题意，舍去），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15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15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−78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78−24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24−6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.故选D.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7_AS.30_1#79a72f1cd?vop=1&amp;pid=ca8489730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42299"/>
                <a:ext cx="10533888" cy="1778000"/>
              </a:xfrm>
              <a:prstGeom prst="rect">
                <a:avLst/>
              </a:prstGeom>
              <a:blipFill>
                <a:blip r:embed="rId6"/>
                <a:stretch>
                  <a:fillRect l="-1389" r="-5671" b="-274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31_1#eb83cbf30?vop=1&amp;pid=ca8489730&amp;color=0,0,0&amp;bt=1&amp;bbb=1"/>
              <p:cNvSpPr/>
              <p:nvPr/>
            </p:nvSpPr>
            <p:spPr>
              <a:xfrm>
                <a:off x="832104" y="1508760"/>
                <a:ext cx="10533888" cy="46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7_BD.31_1#eb83cbf30?vop=1&amp;pid=ca8489730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69900"/>
              </a:xfrm>
              <a:prstGeom prst="rect">
                <a:avLst/>
              </a:prstGeom>
              <a:blipFill>
                <a:blip r:embed="rId3"/>
                <a:stretch>
                  <a:fillRect l="-138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32_1#eb83cbf30.bracket?vop=1&amp;pid=ca8489730&amp;color=0,0,0&amp;vpa=10"/>
          <p:cNvSpPr/>
          <p:nvPr/>
        </p:nvSpPr>
        <p:spPr>
          <a:xfrm>
            <a:off x="8687402" y="1757425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7_BD.31_2#eb83cbf30.choices?vop=1&amp;pid=ca8489730&amp;color=0,0,0&amp;bbb=1"/>
              <p:cNvSpPr/>
              <p:nvPr/>
            </p:nvSpPr>
            <p:spPr>
              <a:xfrm>
                <a:off x="832104" y="1980818"/>
                <a:ext cx="10533888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703322" algn="l"/>
                    <a:tab pos="5368544" algn="l"/>
                    <a:tab pos="80464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7_BD.31_2#eb83cbf30.choices?vop=1&amp;pid=ca8489730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80818"/>
                <a:ext cx="10533888" cy="535559"/>
              </a:xfrm>
              <a:prstGeom prst="rect">
                <a:avLst/>
              </a:prstGeom>
              <a:blipFill>
                <a:blip r:embed="rId4"/>
                <a:stretch>
                  <a:fillRect l="-1389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EX.33_1#eb83cbf30?vop=1&amp;pid=ca8489730&amp;color=0,0,0&amp;bbb=1&amp;hb=1"/>
              <p:cNvSpPr/>
              <p:nvPr/>
            </p:nvSpPr>
            <p:spPr>
              <a:xfrm>
                <a:off x="832104" y="2526727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通过题目信息可以求出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为公比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可以利用基本量的计算求解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也可以利用通法攻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进行简化计算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还可以利用通法攻略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中的片段和性质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不需要计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即可求解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7_EX.33_1#eb83cbf30?vop=1&amp;pid=ca8489730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26727"/>
                <a:ext cx="10533888" cy="1189355"/>
              </a:xfrm>
              <a:prstGeom prst="rect">
                <a:avLst/>
              </a:prstGeom>
              <a:blipFill>
                <a:blip r:embed="rId5"/>
                <a:stretch>
                  <a:fillRect l="-1389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AS.34_1#eb83cbf30?vop=1&amp;pid=ca8489730&amp;color=0,0,0&amp;bt=1&amp;bbb=1"/>
              <p:cNvSpPr/>
              <p:nvPr/>
            </p:nvSpPr>
            <p:spPr>
              <a:xfrm>
                <a:off x="832104" y="1508760"/>
                <a:ext cx="10533888" cy="3288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6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法一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9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27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den>
                        </m:f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.故选D.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7_AS.34_1#eb83cbf30?vop=1&amp;pid=ca8489730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288030"/>
              </a:xfrm>
              <a:prstGeom prst="rect">
                <a:avLst/>
              </a:prstGeom>
              <a:blipFill>
                <a:blip r:embed="rId3"/>
                <a:stretch>
                  <a:fillRect l="-1389" b="-42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EX.35_1#eb83cbf30?vop=1&amp;pid=ca8489730&amp;color=0,0,0&amp;bt=1&amp;bbb=1&amp;hb=1"/>
              <p:cNvSpPr/>
              <p:nvPr/>
            </p:nvSpPr>
            <p:spPr>
              <a:xfrm>
                <a:off x="832104" y="1508760"/>
                <a:ext cx="10533888" cy="1308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快解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题可得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的公比不是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成等比数列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=19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4+10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.故选D.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7_EX.35_1#eb83cbf30?vop=1&amp;pid=ca848973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308100"/>
              </a:xfrm>
              <a:prstGeom prst="rect">
                <a:avLst/>
              </a:prstGeom>
              <a:blipFill>
                <a:blip r:embed="rId3"/>
                <a:stretch>
                  <a:fillRect l="-1389" b="-37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36_1#2b0021bb0?vop=1&amp;pid=ca8489730&amp;color=0,0,0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7_BD.36_1#2b0021bb0?vop=1&amp;pid=ca8489730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37_1#2b0021bb0.bracket?vop=1&amp;pid=ca8489730&amp;color=0,0,0&amp;vpa=11"/>
          <p:cNvSpPr/>
          <p:nvPr/>
        </p:nvSpPr>
        <p:spPr>
          <a:xfrm>
            <a:off x="9552654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7_BD.36_2#2b0021bb0.choices?vop=1&amp;pid=ca8489730&amp;color=0,0,0&amp;bbb=1"/>
          <p:cNvSpPr/>
          <p:nvPr/>
        </p:nvSpPr>
        <p:spPr>
          <a:xfrm>
            <a:off x="832104" y="18757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81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71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61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51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EX.38_1#2b0021bb0?vop=1&amp;pid=ca8489730&amp;color=0,0,0&amp;bbb=1"/>
              <p:cNvSpPr/>
              <p:nvPr/>
            </p:nvSpPr>
            <p:spPr>
              <a:xfrm>
                <a:off x="832104" y="2282253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根据通法攻略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等比数列前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项和的片段和性质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可快速求出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7_EX.38_1#2b0021bb0?vop=1&amp;pid=ca8489730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2253"/>
                <a:ext cx="10533888" cy="360680"/>
              </a:xfrm>
              <a:prstGeom prst="rect">
                <a:avLst/>
              </a:prstGeom>
              <a:blipFill>
                <a:blip r:embed="rId4"/>
                <a:stretch>
                  <a:fillRect l="-1389" t="-3333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7_AS.39_1#2b0021bb0?vop=1&amp;pid=ca8489730&amp;color=0,0,0&amp;bbb=1&amp;hb=1"/>
              <p:cNvSpPr/>
              <p:nvPr/>
            </p:nvSpPr>
            <p:spPr>
              <a:xfrm>
                <a:off x="832104" y="2655570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的公比不是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成等比数列，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，故等比数列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的首项是1，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公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比是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=1×(−3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=1×(−3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=1+(−3)+9+(−27)+81=61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7_AS.39_1#2b0021bb0?vop=1&amp;pid=ca8489730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55570"/>
                <a:ext cx="10533888" cy="2030730"/>
              </a:xfrm>
              <a:prstGeom prst="rect">
                <a:avLst/>
              </a:prstGeom>
              <a:blipFill>
                <a:blip r:embed="rId5"/>
                <a:stretch>
                  <a:fillRect l="-1389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f4f3fcf9a.fixed?pid=e45ef1eed&amp;color=195,214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</a:t>
            </a:r>
            <a:endParaRPr lang="en-US" altLang="zh-CN" sz="4400" dirty="0"/>
          </a:p>
        </p:txBody>
      </p:sp>
      <p:sp>
        <p:nvSpPr>
          <p:cNvPr id="3" name="C_2_BD#f4f3fcf9a.fixed?pid=e45ef1eed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§3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等比数列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7_BD.40_1#4fb301f40?vop=1&amp;pid=ca8489730&amp;color=0,0,0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的前6项和为126，其中偶数项和是奇数项和的2倍，则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7_BD.40_1#4fb301f40?vop=1&amp;pid=ca8489730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7_AN.41_1#4fb301f40.blank?vop=1&amp;pid=ca8489730&amp;color=0,0,0&amp;vpa=12"/>
          <p:cNvSpPr/>
          <p:nvPr/>
        </p:nvSpPr>
        <p:spPr>
          <a:xfrm>
            <a:off x="9001220" y="1466850"/>
            <a:ext cx="30003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7_EX.42_1#4fb301f40?vop=1&amp;pid=ca8489730&amp;color=0,0,0&amp;bbb=1"/>
              <p:cNvSpPr/>
              <p:nvPr/>
            </p:nvSpPr>
            <p:spPr>
              <a:xfrm>
                <a:off x="832104" y="1917763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根据通法攻略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等比数列奇偶项和性质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可快速求得公比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进而求得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7_EX.42_1#4fb301f40?vop=1&amp;pid=ca8489730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763"/>
                <a:ext cx="10533888" cy="360680"/>
              </a:xfrm>
              <a:prstGeom prst="rect">
                <a:avLst/>
              </a:prstGeom>
              <a:blipFill>
                <a:blip r:embed="rId4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7_AS.43_1#4fb301f40?vop=1&amp;pid=ca8489730&amp;color=0,0,0&amp;bbb=1&amp;hb=1"/>
              <p:cNvSpPr/>
              <p:nvPr/>
            </p:nvSpPr>
            <p:spPr>
              <a:xfrm>
                <a:off x="832104" y="2291080"/>
                <a:ext cx="10533888" cy="16999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【解析】由题设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=126,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=42,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=84,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)=21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=42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B_7_AS.43_1#4fb301f40?vop=1&amp;pid=ca8489730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1080"/>
                <a:ext cx="10533888" cy="1699959"/>
              </a:xfrm>
              <a:prstGeom prst="rect">
                <a:avLst/>
              </a:prstGeom>
              <a:blipFill>
                <a:blip r:embed="rId5"/>
                <a:stretch>
                  <a:fillRect l="-1389" b="-78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7_BD.44_1#ff62952ac?vop=1&amp;pid=ca8489730&amp;color=0,0,0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已知正项等比数列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7_BD.44_1#ff62952ac?vop=1&amp;pid=ca8489730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7_AN.45_1#ff62952ac.blank?vop=1&amp;pid=ca8489730&amp;color=0,0,0&amp;vpa=13&amp;bbb=1"/>
          <p:cNvSpPr/>
          <p:nvPr/>
        </p:nvSpPr>
        <p:spPr>
          <a:xfrm>
            <a:off x="8208170" y="1466850"/>
            <a:ext cx="4333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52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7_EX.46_1#ff62952ac?vop=1&amp;pid=ca8489730&amp;color=0,0,0&amp;bbb=1"/>
              <p:cNvSpPr/>
              <p:nvPr/>
            </p:nvSpPr>
            <p:spPr>
              <a:xfrm>
                <a:off x="832104" y="1917763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根据通法攻略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等比数列前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项和的片段和性质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可快速求出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7_EX.46_1#ff62952ac?vop=1&amp;pid=ca8489730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763"/>
                <a:ext cx="10533888" cy="360680"/>
              </a:xfrm>
              <a:prstGeom prst="rect">
                <a:avLst/>
              </a:prstGeom>
              <a:blipFill>
                <a:blip r:embed="rId4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7_AS.47_1#ff62952ac?vop=1&amp;pid=ca8489730&amp;color=0,0,0&amp;bbb=1"/>
              <p:cNvSpPr/>
              <p:nvPr/>
            </p:nvSpPr>
            <p:spPr>
              <a:xfrm>
                <a:off x="832104" y="2291080"/>
                <a:ext cx="10533888" cy="37677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为正项等比数列，所以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也成等比数列，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6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𝑘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−4)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=4(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3</m:t>
                                    </m:r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𝑘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𝑘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−4)(160−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=640①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,将其代入①式得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+16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560=0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−16)(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+160)=0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+160&gt;0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−16=0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B_7_AS.47_1#ff62952ac?vop=1&amp;pid=ca8489730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1080"/>
                <a:ext cx="10533888" cy="3767709"/>
              </a:xfrm>
              <a:prstGeom prst="rect">
                <a:avLst/>
              </a:prstGeom>
              <a:blipFill>
                <a:blip r:embed="rId5"/>
                <a:stretch>
                  <a:fillRect l="-1389" b="-35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_4#f1792a650.fixed?pid=c33407794&amp;color=195,214,0&amp;bbb=1"/>
              <p:cNvSpPr/>
              <p:nvPr/>
            </p:nvSpPr>
            <p:spPr>
              <a:xfrm>
                <a:off x="0" y="1618488"/>
                <a:ext cx="12188952" cy="89611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algn="ctr" latinLnBrk="1">
                  <a:lnSpc>
                    <a:spcPts val="5400"/>
                  </a:lnSpc>
                </a:pPr>
                <a:r>
                  <a:rPr lang="en-US" altLang="zh-CN" sz="4400" b="1" i="0" dirty="0">
                    <a:solidFill>
                      <a:srgbClr val="C3D6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3.2</a:t>
                </a:r>
                <a:r>
                  <a:rPr lang="en-US" altLang="zh-CN" sz="4400" b="1" i="0" dirty="0">
                    <a:solidFill>
                      <a:srgbClr val="C3D6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4400" b="1" i="0" dirty="0">
                    <a:solidFill>
                      <a:srgbClr val="C3D6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等比数列的前</a:t>
                </a:r>
                <a14:m>
                  <m:oMath xmlns:m="http://schemas.openxmlformats.org/officeDocument/2006/math">
                    <m:r>
                      <a:rPr lang="en-US" altLang="zh-CN" sz="4400" b="1" i="1">
                        <a:solidFill>
                          <a:srgbClr val="C3D6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</m:oMath>
                </a14:m>
                <a:r>
                  <a:rPr lang="en-US" altLang="zh-CN" sz="4400" b="1" i="0" dirty="0">
                    <a:solidFill>
                      <a:srgbClr val="C3D6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:endParaRPr lang="en-US" altLang="zh-CN" sz="4400" dirty="0"/>
              </a:p>
            </p:txBody>
          </p:sp>
        </mc:Choice>
        <mc:Fallback>
          <p:sp>
            <p:nvSpPr>
              <p:cNvPr id="2" name="C_4#f1792a650.fixed?pid=c33407794&amp;color=195,214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18488"/>
                <a:ext cx="12188952" cy="896112"/>
              </a:xfrm>
              <a:prstGeom prst="rect">
                <a:avLst/>
              </a:prstGeom>
              <a:blipFill>
                <a:blip r:embed="rId3"/>
                <a:stretch>
                  <a:fillRect t="-8163" b="-231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_4_BD#f1792a650.fixed?pid=c33407794&amp;color=255,255,255&amp;bbb=1"/>
              <p:cNvSpPr/>
              <p:nvPr/>
            </p:nvSpPr>
            <p:spPr>
              <a:xfrm>
                <a:off x="0" y="2880360"/>
                <a:ext cx="12188952" cy="6492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algn="ctr" latinLnBrk="1">
                  <a:lnSpc>
                    <a:spcPts val="4000"/>
                  </a:lnSpc>
                </a:pPr>
                <a:r>
                  <a:rPr lang="en-US" altLang="zh-CN" sz="3200" b="0" i="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课时1</a:t>
                </a:r>
                <a:r>
                  <a:rPr lang="en-US" altLang="zh-CN" sz="3200" b="0" i="0" dirty="0">
                    <a:solidFill>
                      <a:srgbClr val="FFFF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等比数列的前</a:t>
                </a:r>
                <a14:m>
                  <m:oMath xmlns:m="http://schemas.openxmlformats.org/officeDocument/2006/math">
                    <m:r>
                      <a:rPr lang="en-US" altLang="zh-CN" sz="3200" b="0" i="0">
                        <a:solidFill>
                          <a:srgbClr val="FFFF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3200" b="0" i="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项和（1）</a:t>
                </a:r>
                <a:endParaRPr lang="en-US" altLang="zh-CN" sz="3200" dirty="0"/>
              </a:p>
            </p:txBody>
          </p:sp>
        </mc:Choice>
        <mc:Fallback>
          <p:sp>
            <p:nvSpPr>
              <p:cNvPr id="3" name="C_4_BD#f1792a650.fixed?pid=c33407794&amp;color=255,255,255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880360"/>
                <a:ext cx="12188952" cy="649224"/>
              </a:xfrm>
              <a:prstGeom prst="rect">
                <a:avLst/>
              </a:prstGeom>
              <a:blipFill>
                <a:blip r:embed="rId4"/>
                <a:stretch>
                  <a:fillRect t="-7547" b="-254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1_1#b2be78007?vop=1&amp;pid=ea83e6511&amp;color=0,0,0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7_BD.1_1#b2be78007?vop=1&amp;pid=ea83e6511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2_1#b2be78007.bracket?vop=1&amp;pid=ea83e6511&amp;color=0,0,0&amp;vpa=1"/>
          <p:cNvSpPr/>
          <p:nvPr/>
        </p:nvSpPr>
        <p:spPr>
          <a:xfrm>
            <a:off x="7298658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7_BD.1_2#b2be78007.choices?vop=1&amp;pid=ea83e6511&amp;color=0,0,0&amp;bbb=1"/>
              <p:cNvSpPr/>
              <p:nvPr/>
            </p:nvSpPr>
            <p:spPr>
              <a:xfrm>
                <a:off x="832104" y="1917763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82697" algn="l"/>
                    <a:tab pos="5374894" algn="l"/>
                    <a:tab pos="79670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7_BD.1_2#b2be78007.choices?vop=1&amp;pid=ea83e6511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763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AS.3_1#b2be78007?vop=1&amp;pid=ea83e6511&amp;color=0,0,0&amp;bbb=1&amp;hb=1"/>
              <p:cNvSpPr/>
              <p:nvPr/>
            </p:nvSpPr>
            <p:spPr>
              <a:xfrm>
                <a:off x="832104" y="2278380"/>
                <a:ext cx="10533888" cy="175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，不符合题意.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+(−1)=−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7_AS.3_1#b2be78007?vop=1&amp;pid=ea83e6511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380"/>
                <a:ext cx="10533888" cy="1752600"/>
              </a:xfrm>
              <a:prstGeom prst="rect">
                <a:avLst/>
              </a:prstGeom>
              <a:blipFill>
                <a:blip r:embed="rId5"/>
                <a:stretch>
                  <a:fillRect l="-1389" b="-31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4_1#406500620?vop=1&amp;pid=ea83e6511&amp;color=0,0,0&amp;bt=1&amp;bbb=1"/>
              <p:cNvSpPr/>
              <p:nvPr/>
            </p:nvSpPr>
            <p:spPr>
              <a:xfrm>
                <a:off x="832104" y="1508760"/>
                <a:ext cx="10533888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7_BD.4_1#406500620?vop=1&amp;pid=ea83e6511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25971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5_1#406500620.bracket?vop=1&amp;pid=ea83e6511&amp;color=0,0,0&amp;vpa=2"/>
          <p:cNvSpPr/>
          <p:nvPr/>
        </p:nvSpPr>
        <p:spPr>
          <a:xfrm>
            <a:off x="7943690" y="1734311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7_BD.4_2#406500620.choices?vop=1&amp;pid=ea83e6511&amp;color=0,0,0&amp;bbb=1"/>
              <p:cNvSpPr/>
              <p:nvPr/>
            </p:nvSpPr>
            <p:spPr>
              <a:xfrm>
                <a:off x="832104" y="2035301"/>
                <a:ext cx="10533888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849372" algn="l"/>
                    <a:tab pos="5457444" algn="l"/>
                    <a:tab pos="80782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C_7_BD.4_2#406500620.choices?vop=1&amp;pid=ea83e6511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35301"/>
                <a:ext cx="10533888" cy="525971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AS.6_1#406500620?vop=1&amp;pid=ea83e6511&amp;color=0,0,0&amp;bbb=1"/>
              <p:cNvSpPr/>
              <p:nvPr/>
            </p:nvSpPr>
            <p:spPr>
              <a:xfrm>
                <a:off x="832104" y="2572194"/>
                <a:ext cx="10533888" cy="20372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不成立；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时，由等比数列的前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项和公式,可得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等比数列的通项公式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7_AS.6_1#406500620?vop=1&amp;pid=ea83e6511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72194"/>
                <a:ext cx="10533888" cy="2037271"/>
              </a:xfrm>
              <a:prstGeom prst="rect">
                <a:avLst/>
              </a:prstGeom>
              <a:blipFill>
                <a:blip r:embed="rId5"/>
                <a:stretch>
                  <a:fillRect l="-1389" b="-38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7_1#20f0e4fe1?vop=1&amp;pid=ea83e6511&amp;color=0,0,0&amp;bt=1&amp;bbb=1"/>
              <p:cNvSpPr/>
              <p:nvPr/>
            </p:nvSpPr>
            <p:spPr>
              <a:xfrm>
                <a:off x="832104" y="1508760"/>
                <a:ext cx="10533888" cy="46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项和.若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7_BD.7_1#20f0e4fe1?vop=1&amp;pid=ea83e6511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69900"/>
              </a:xfrm>
              <a:prstGeom prst="rect">
                <a:avLst/>
              </a:prstGeom>
              <a:blipFill>
                <a:blip r:embed="rId3"/>
                <a:stretch>
                  <a:fillRect l="-138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8_1#20f0e4fe1.bracket?vop=1&amp;pid=ea83e6511&amp;color=0,0,0&amp;vpa=3"/>
          <p:cNvSpPr/>
          <p:nvPr/>
        </p:nvSpPr>
        <p:spPr>
          <a:xfrm>
            <a:off x="8266971" y="1757426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7_BD.7_2#20f0e4fe1.choices?vop=1&amp;pid=ea83e6511&amp;color=0,0,0&amp;bbb=1"/>
              <p:cNvSpPr/>
              <p:nvPr/>
            </p:nvSpPr>
            <p:spPr>
              <a:xfrm>
                <a:off x="832104" y="1980946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535047" algn="l"/>
                    <a:tab pos="5260594" algn="l"/>
                    <a:tab pos="79988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7_BD.7_2#20f0e4fe1.choices?vop=1&amp;pid=ea83e6511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80946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AS.9_1#20f0e4fe1?vop=1&amp;pid=ea83e6511&amp;color=0,0,0&amp;bbb=1"/>
              <p:cNvSpPr/>
              <p:nvPr/>
            </p:nvSpPr>
            <p:spPr>
              <a:xfrm>
                <a:off x="832104" y="2345436"/>
                <a:ext cx="10533888" cy="207054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【解析】设等比数列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，由题知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,由题得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=6,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=12,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6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−1)=6,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−1)=12,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1−2</m:t>
                            </m:r>
                          </m:den>
                        </m:f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.故选B．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7_AS.9_1#20f0e4fe1?vop=1&amp;pid=ea83e6511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45436"/>
                <a:ext cx="10533888" cy="2070545"/>
              </a:xfrm>
              <a:prstGeom prst="rect">
                <a:avLst/>
              </a:prstGeom>
              <a:blipFill>
                <a:blip r:embed="rId5"/>
                <a:stretch>
                  <a:fillRect l="-1389" b="-23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10_1#2225f51d3?vop=1&amp;pid=ea83e6511&amp;color=0,0,0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）已知各项均为正数的等比数列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的前4项和为30，且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7_BD.10_1#2225f51d3?vop=1&amp;pid=ea83e6511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1_1#2225f51d3.bracket?vop=1&amp;pid=ea83e6511&amp;color=0,0,0&amp;vpa=4&amp;bbb=1"/>
          <p:cNvSpPr/>
          <p:nvPr/>
        </p:nvSpPr>
        <p:spPr>
          <a:xfrm>
            <a:off x="9607518" y="1504950"/>
            <a:ext cx="6619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7_BD.10_2#2225f51d3.choices?vop=1&amp;pid=ea83e6511&amp;color=0,0,0&amp;bbb=1"/>
              <p:cNvSpPr/>
              <p:nvPr/>
            </p:nvSpPr>
            <p:spPr>
              <a:xfrm>
                <a:off x="832104" y="1917763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493772" algn="l"/>
                    <a:tab pos="5774944" algn="l"/>
                    <a:tab pos="82560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的公比为2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7_BD.10_2#2225f51d3.choices?vop=1&amp;pid=ea83e6511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763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AS.12_1#2225f51d3?vop=1&amp;pid=ea83e6511&amp;color=0,0,0&amp;bbb=1"/>
              <p:cNvSpPr/>
              <p:nvPr/>
            </p:nvSpPr>
            <p:spPr>
              <a:xfrm>
                <a:off x="832104" y="2278380"/>
                <a:ext cx="10533888" cy="23984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，由题知,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6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题意得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=30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②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，由②得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（舍去），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代入①得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7_AS.12_1#2225f51d3?vop=1&amp;pid=ea83e6511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380"/>
                <a:ext cx="10533888" cy="2398459"/>
              </a:xfrm>
              <a:prstGeom prst="rect">
                <a:avLst/>
              </a:prstGeom>
              <a:blipFill>
                <a:blip r:embed="rId5"/>
                <a:stretch>
                  <a:fillRect l="-1389" b="-58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13_1#29b940e81?vop=1&amp;pid=ea83e6511&amp;color=0,0,0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7_BD.13_1#29b940e81?vop=1&amp;pid=ea83e6511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4_1#29b940e81.bracket?vop=1&amp;pid=ea83e6511&amp;color=0,0,0&amp;vpa=5"/>
          <p:cNvSpPr/>
          <p:nvPr/>
        </p:nvSpPr>
        <p:spPr>
          <a:xfrm>
            <a:off x="8479696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7_BD.13_2#29b940e81.choices?vop=1&amp;pid=ea83e6511&amp;color=0,0,0&amp;bbb=1"/>
          <p:cNvSpPr/>
          <p:nvPr/>
        </p:nvSpPr>
        <p:spPr>
          <a:xfrm>
            <a:off x="832104" y="18757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68397" algn="l"/>
                <a:tab pos="5311394" algn="l"/>
                <a:tab pos="79543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AS.15_1#29b940e81?vop=1&amp;pid=ea83e6511&amp;color=0,0,0&amp;bbb=1"/>
              <p:cNvSpPr/>
              <p:nvPr/>
            </p:nvSpPr>
            <p:spPr>
              <a:xfrm>
                <a:off x="832104" y="2240280"/>
                <a:ext cx="10533888" cy="36958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，矛盾，故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8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(1−</m:t>
                                </m:r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𝑞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3</m:t>
                                    </m:r>
                                  </m:sup>
                                </m:s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(1−</m:t>
                                </m:r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𝑞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5</m:t>
                                    </m:r>
                                  </m:sup>
                                </m:s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(1−</m:t>
                                </m:r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𝑞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代入①式得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7_AS.15_1#29b940e81?vop=1&amp;pid=ea83e6511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40280"/>
                <a:ext cx="10533888" cy="3695827"/>
              </a:xfrm>
              <a:prstGeom prst="rect">
                <a:avLst/>
              </a:prstGeom>
              <a:blipFill>
                <a:blip r:embed="rId4"/>
                <a:stretch>
                  <a:fillRect l="-1389" b="-13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16_1#1a0b1101d?vop=1&amp;pid=ea83e6511&amp;color=0,0,0&amp;bt=1&amp;bbb=1&amp;hb=1"/>
              <p:cNvSpPr/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=81(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，则此数列的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等于(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7_BD.16_1#1a0b1101d?vop=1&amp;pid=ea83e651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144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17_1#1a0b1101d.bracket?vop=1&amp;pid=ea83e6511&amp;color=0,0,0&amp;vpa=6"/>
          <p:cNvSpPr/>
          <p:nvPr/>
        </p:nvSpPr>
        <p:spPr>
          <a:xfrm>
            <a:off x="2065560" y="19145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7_BD.16_2#1a0b1101d.choices?vop=1&amp;pid=ea83e6511&amp;color=0,0,0&amp;bbb=1"/>
          <p:cNvSpPr/>
          <p:nvPr/>
        </p:nvSpPr>
        <p:spPr>
          <a:xfrm>
            <a:off x="832104" y="2279777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2090</Words>
  <Application>Microsoft Office PowerPoint</Application>
  <PresentationFormat>宽屏</PresentationFormat>
  <Paragraphs>145</Paragraphs>
  <Slides>21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8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2025-10-22T02:39:28Z</dcterms:created>
  <dcterms:modified xsi:type="dcterms:W3CDTF">2025-10-22T02:50:05Z</dcterms:modified>
  <cp:category/>
  <cp:contentStatus/>
</cp:coreProperties>
</file>